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38"/>
  </p:notesMasterIdLst>
  <p:sldIdLst>
    <p:sldId id="258" r:id="rId2"/>
    <p:sldId id="406" r:id="rId3"/>
    <p:sldId id="260" r:id="rId4"/>
    <p:sldId id="299" r:id="rId5"/>
    <p:sldId id="300" r:id="rId6"/>
    <p:sldId id="303" r:id="rId7"/>
    <p:sldId id="304" r:id="rId8"/>
    <p:sldId id="301" r:id="rId9"/>
    <p:sldId id="306" r:id="rId10"/>
    <p:sldId id="307" r:id="rId11"/>
    <p:sldId id="308" r:id="rId12"/>
    <p:sldId id="309" r:id="rId13"/>
    <p:sldId id="310" r:id="rId14"/>
    <p:sldId id="407" r:id="rId15"/>
    <p:sldId id="412" r:id="rId16"/>
    <p:sldId id="413" r:id="rId17"/>
    <p:sldId id="415" r:id="rId18"/>
    <p:sldId id="414" r:id="rId19"/>
    <p:sldId id="416" r:id="rId20"/>
    <p:sldId id="417" r:id="rId21"/>
    <p:sldId id="418" r:id="rId22"/>
    <p:sldId id="302" r:id="rId23"/>
    <p:sldId id="408" r:id="rId24"/>
    <p:sldId id="409" r:id="rId25"/>
    <p:sldId id="419" r:id="rId26"/>
    <p:sldId id="423" r:id="rId27"/>
    <p:sldId id="425" r:id="rId28"/>
    <p:sldId id="424" r:id="rId29"/>
    <p:sldId id="422" r:id="rId30"/>
    <p:sldId id="420" r:id="rId31"/>
    <p:sldId id="421" r:id="rId32"/>
    <p:sldId id="428" r:id="rId33"/>
    <p:sldId id="426" r:id="rId34"/>
    <p:sldId id="411" r:id="rId35"/>
    <p:sldId id="410" r:id="rId36"/>
    <p:sldId id="429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8" autoAdjust="0"/>
    <p:restoredTop sz="80142"/>
  </p:normalViewPr>
  <p:slideViewPr>
    <p:cSldViewPr snapToGrid="0">
      <p:cViewPr>
        <p:scale>
          <a:sx n="70" d="100"/>
          <a:sy n="70" d="100"/>
        </p:scale>
        <p:origin x="277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0.png>
</file>

<file path=ppt/media/image21.tiff>
</file>

<file path=ppt/media/image22.png>
</file>

<file path=ppt/media/image23.jpg>
</file>

<file path=ppt/media/image4.png>
</file>

<file path=ppt/media/image5.tiff>
</file>

<file path=ppt/media/image6.png>
</file>

<file path=ppt/media/image7.png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E5DFD-F7BF-A742-BB61-2B151C8124C4}" type="datetimeFigureOut">
              <a:rPr lang="en-US" smtClean="0"/>
              <a:t>5/4/20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4DAD3F-2768-AC42-A5BB-AC00C7B6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83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2145573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5652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prstClr val="black"/>
                </a:solidFill>
              </a:rPr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1210941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32D78A-10B3-4DCD-84B7-9E85168884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8382000" y="6446838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alpha val="99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32D78A-10B3-4DCD-84B7-9E85168884D1}" type="slidenum">
              <a:rPr lang="en-US" smtClean="0">
                <a:solidFill>
                  <a:prstClr val="white">
                    <a:alpha val="99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alpha val="99000"/>
                </a:prstClr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74176" y="990600"/>
            <a:ext cx="8312624" cy="51816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0D5B9A0F-CCD0-4348-8112-2A1A806F401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1000" y="274637"/>
            <a:ext cx="8305800" cy="487363"/>
          </a:xfrm>
          <a:prstGeom prst="rect">
            <a:avLst/>
          </a:prstGeom>
        </p:spPr>
        <p:txBody>
          <a:bodyPr anchor="ctr"/>
          <a:lstStyle>
            <a:lvl1pPr algn="l">
              <a:defRPr sz="2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81000" y="838200"/>
            <a:ext cx="8343900" cy="0"/>
          </a:xfrm>
          <a:prstGeom prst="line">
            <a:avLst/>
          </a:prstGeom>
          <a:ln>
            <a:solidFill>
              <a:srgbClr val="EEB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280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32D78A-10B3-4DCD-84B7-9E85168884D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 userDrawn="1"/>
        </p:nvSpPr>
        <p:spPr>
          <a:xfrm>
            <a:off x="2514600" y="533401"/>
            <a:ext cx="6155708" cy="76930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kern="1200" dirty="0">
                <a:solidFill>
                  <a:srgbClr val="003E7E">
                    <a:alpha val="99000"/>
                  </a:srgbClr>
                </a:solidFill>
                <a:latin typeface="Rockwell" panose="02060603020205020403" pitchFamily="18" charset="0"/>
                <a:ea typeface="+mj-ea"/>
                <a:cs typeface="+mj-cs"/>
              </a:defRPr>
            </a:lvl1pPr>
          </a:lstStyle>
          <a:p>
            <a:pPr algn="l"/>
            <a:r>
              <a:rPr sz="4800">
                <a:solidFill>
                  <a:srgbClr val="043170">
                    <a:alpha val="99000"/>
                  </a:srgbClr>
                </a:solidFill>
              </a:rPr>
              <a:t>Agenda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1905000"/>
            <a:ext cx="8343900" cy="3962400"/>
          </a:xfrm>
          <a:prstGeom prst="rect">
            <a:avLst/>
          </a:prstGeom>
        </p:spPr>
        <p:txBody>
          <a:bodyPr anchor="t"/>
          <a:lstStyle>
            <a:lvl1pPr marL="514350" marR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 sz="2800" baseline="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71550" indent="-514350">
              <a:buFont typeface="+mj-lt"/>
              <a:buAutoNum type="alphaLcParenR"/>
              <a:defRPr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rgbClr val="545861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rgbClr val="545861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rgbClr val="545861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agenda item</a:t>
            </a:r>
          </a:p>
          <a:p>
            <a:pPr lvl="1"/>
            <a:r>
              <a:rPr lang="en-US" dirty="0"/>
              <a:t>Sub item</a:t>
            </a:r>
          </a:p>
          <a:p>
            <a:pPr lvl="1"/>
            <a:r>
              <a:rPr lang="en-US" dirty="0"/>
              <a:t>Sub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arenR"/>
              <a:tabLst/>
              <a:defRPr/>
            </a:pPr>
            <a:r>
              <a:rPr lang="en-US" dirty="0"/>
              <a:t>Click to add agenda item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AB365D0-5BFF-4591-B84D-8953AC9A16A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81000" y="1447800"/>
            <a:ext cx="8343900" cy="0"/>
          </a:xfrm>
          <a:prstGeom prst="line">
            <a:avLst/>
          </a:prstGeom>
          <a:ln>
            <a:solidFill>
              <a:srgbClr val="EEB1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M_Auto_Icon_rev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09104"/>
            <a:ext cx="990600" cy="744488"/>
          </a:xfrm>
          <a:prstGeom prst="rect">
            <a:avLst/>
          </a:prstGeom>
        </p:spPr>
      </p:pic>
      <p:pic>
        <p:nvPicPr>
          <p:cNvPr id="13" name="Picture 12" descr="LM_Home_Icon_rev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384194"/>
            <a:ext cx="914400" cy="87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65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91993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516987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663813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854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203403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425996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825091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746537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CSCI-96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022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://davefleet.com/blog/2013/04/15/15-top-tips-successful-pr-career/" TargetMode="External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A20D1-C38F-40A5-B020-EBD3D0FC11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Growth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F9E77-3FDD-40CA-82E9-3C67E139D3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9B2EE-DD66-4058-A696-AC2899069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6ACE7D-882D-448A-8D8E-544494B44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96655-E1DA-41A3-90E3-F63E0ECB1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190775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1CBF2-C046-5D4D-B138-777F44ECF192}"/>
              </a:ext>
            </a:extLst>
          </p:cNvPr>
          <p:cNvSpPr/>
          <p:nvPr/>
        </p:nvSpPr>
        <p:spPr>
          <a:xfrm>
            <a:off x="305150" y="1355834"/>
            <a:ext cx="3399747" cy="3837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Gompertz</a:t>
            </a:r>
            <a:r>
              <a:rPr lang="en-US" dirty="0">
                <a:solidFill>
                  <a:schemeClr val="bg1"/>
                </a:solidFill>
              </a:rPr>
              <a:t> Specifics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6CC38-AAFD-894B-8C5E-27827562C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04" r="43549"/>
          <a:stretch/>
        </p:blipFill>
        <p:spPr>
          <a:xfrm>
            <a:off x="4473819" y="2175641"/>
            <a:ext cx="4023795" cy="3389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CC937-5EBB-CB4D-B29A-C08F7276C08B}"/>
              </a:ext>
            </a:extLst>
          </p:cNvPr>
          <p:cNvSpPr txBox="1"/>
          <p:nvPr/>
        </p:nvSpPr>
        <p:spPr>
          <a:xfrm>
            <a:off x="704192" y="3024352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50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B9DB93-31EC-B649-B7E3-3D2AA75A9B05}"/>
              </a:ext>
            </a:extLst>
          </p:cNvPr>
          <p:cNvCxnSpPr>
            <a:cxnSpLocks/>
          </p:cNvCxnSpPr>
          <p:nvPr/>
        </p:nvCxnSpPr>
        <p:spPr>
          <a:xfrm>
            <a:off x="5439103" y="2711673"/>
            <a:ext cx="35945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D36068C-0E58-6C44-8821-549CF26DDE85}"/>
              </a:ext>
            </a:extLst>
          </p:cNvPr>
          <p:cNvSpPr txBox="1"/>
          <p:nvPr/>
        </p:nvSpPr>
        <p:spPr>
          <a:xfrm>
            <a:off x="5281449" y="2506717"/>
            <a:ext cx="10303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Mkt potential</a:t>
            </a:r>
          </a:p>
        </p:txBody>
      </p:sp>
    </p:spTree>
    <p:extLst>
      <p:ext uri="{BB962C8B-B14F-4D97-AF65-F5344CB8AC3E}">
        <p14:creationId xmlns:p14="http://schemas.microsoft.com/office/powerpoint/2010/main" val="42119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61CBF2-C046-5D4D-B138-777F44ECF192}"/>
              </a:ext>
            </a:extLst>
          </p:cNvPr>
          <p:cNvSpPr/>
          <p:nvPr/>
        </p:nvSpPr>
        <p:spPr>
          <a:xfrm>
            <a:off x="305150" y="1355834"/>
            <a:ext cx="3399747" cy="3837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Gompertz</a:t>
            </a:r>
            <a:r>
              <a:rPr lang="en-US" dirty="0">
                <a:solidFill>
                  <a:schemeClr val="bg1"/>
                </a:solidFill>
              </a:rPr>
              <a:t> Specifics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6CC38-AAFD-894B-8C5E-27827562C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04" r="43549"/>
          <a:stretch/>
        </p:blipFill>
        <p:spPr>
          <a:xfrm>
            <a:off x="4473819" y="2175641"/>
            <a:ext cx="4023795" cy="3389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CC937-5EBB-CB4D-B29A-C08F7276C08B}"/>
              </a:ext>
            </a:extLst>
          </p:cNvPr>
          <p:cNvSpPr txBox="1"/>
          <p:nvPr/>
        </p:nvSpPr>
        <p:spPr>
          <a:xfrm>
            <a:off x="704192" y="3024352"/>
            <a:ext cx="7505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50</a:t>
            </a:r>
          </a:p>
          <a:p>
            <a:r>
              <a:rPr lang="en-US" dirty="0"/>
              <a:t>b = 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36068C-0E58-6C44-8821-549CF26DDE85}"/>
              </a:ext>
            </a:extLst>
          </p:cNvPr>
          <p:cNvSpPr txBox="1"/>
          <p:nvPr/>
        </p:nvSpPr>
        <p:spPr>
          <a:xfrm>
            <a:off x="5533697" y="3657601"/>
            <a:ext cx="1027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Displacement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2F2A4B-B686-104A-83E7-A0923909ECE3}"/>
              </a:ext>
            </a:extLst>
          </p:cNvPr>
          <p:cNvCxnSpPr/>
          <p:nvPr/>
        </p:nvCxnSpPr>
        <p:spPr>
          <a:xfrm>
            <a:off x="5596759" y="3909848"/>
            <a:ext cx="88286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921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6CC38-AAFD-894B-8C5E-27827562C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04" r="43549"/>
          <a:stretch/>
        </p:blipFill>
        <p:spPr>
          <a:xfrm>
            <a:off x="4473819" y="2175641"/>
            <a:ext cx="4023795" cy="33895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CC937-5EBB-CB4D-B29A-C08F7276C08B}"/>
              </a:ext>
            </a:extLst>
          </p:cNvPr>
          <p:cNvSpPr txBox="1"/>
          <p:nvPr/>
        </p:nvSpPr>
        <p:spPr>
          <a:xfrm>
            <a:off x="704192" y="3024352"/>
            <a:ext cx="26260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50</a:t>
            </a:r>
          </a:p>
          <a:p>
            <a:r>
              <a:rPr lang="en-US" dirty="0"/>
              <a:t>b = 5 </a:t>
            </a:r>
          </a:p>
          <a:p>
            <a:r>
              <a:rPr lang="en-US" dirty="0"/>
              <a:t>c = 0.5 (rise / run) = 50/25</a:t>
            </a:r>
          </a:p>
          <a:p>
            <a:r>
              <a:rPr lang="en-US" dirty="0"/>
              <a:t>e = 2.71828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B9DB93-31EC-B649-B7E3-3D2AA75A9B05}"/>
              </a:ext>
            </a:extLst>
          </p:cNvPr>
          <p:cNvCxnSpPr>
            <a:cxnSpLocks/>
            <a:endCxn id="14" idx="2"/>
          </p:cNvCxnSpPr>
          <p:nvPr/>
        </p:nvCxnSpPr>
        <p:spPr>
          <a:xfrm flipV="1">
            <a:off x="5231219" y="2724873"/>
            <a:ext cx="3160078" cy="2011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B638C98-00A0-D449-9C70-51532080D519}"/>
              </a:ext>
            </a:extLst>
          </p:cNvPr>
          <p:cNvSpPr/>
          <p:nvPr/>
        </p:nvSpPr>
        <p:spPr>
          <a:xfrm>
            <a:off x="8391297" y="2646045"/>
            <a:ext cx="157655" cy="1576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CA3349-EC1A-7E49-9B4B-897BD9E558B7}"/>
              </a:ext>
            </a:extLst>
          </p:cNvPr>
          <p:cNvSpPr txBox="1"/>
          <p:nvPr/>
        </p:nvSpPr>
        <p:spPr>
          <a:xfrm rot="19536522">
            <a:off x="6170813" y="3687098"/>
            <a:ext cx="5196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Slope</a:t>
            </a:r>
          </a:p>
        </p:txBody>
      </p:sp>
    </p:spTree>
    <p:extLst>
      <p:ext uri="{BB962C8B-B14F-4D97-AF65-F5344CB8AC3E}">
        <p14:creationId xmlns:p14="http://schemas.microsoft.com/office/powerpoint/2010/main" val="329588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51003F-43DD-FF41-BDDA-2AD23DF2E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F1910-4EC5-E145-B074-19D08A77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8D654-5354-F343-A519-9D7A06153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1A32A-BB96-CC43-9277-D5E57D0C28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B10E19-29DB-DD4B-9D12-9A01E8018C6B}"/>
              </a:ext>
            </a:extLst>
          </p:cNvPr>
          <p:cNvSpPr/>
          <p:nvPr/>
        </p:nvSpPr>
        <p:spPr>
          <a:xfrm>
            <a:off x="670758" y="1708142"/>
            <a:ext cx="2060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A_gompertzCurve.R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4570FA-72A6-1047-B2C8-3643F8AC0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961" y="1729486"/>
            <a:ext cx="4193289" cy="364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722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6882769"/>
              </p:ext>
            </p:extLst>
          </p:nvPr>
        </p:nvGraphicFramePr>
        <p:xfrm>
          <a:off x="614363" y="1111250"/>
          <a:ext cx="7915275" cy="3169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Gompertz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Bass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57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4DA-DE34-D14A-A233-7BDE34F2F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 meme…really Frank Bass (1926-2006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CCF1F-074A-404A-9BC2-753EDF391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EAFD1-BA1C-4E45-9721-68FA4332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425413-4D58-884C-8D62-78380FA101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8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F61E07C9-D1F9-E04D-9C1B-28A911B1F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584" y="1595119"/>
            <a:ext cx="3378200" cy="36924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AA621E-3972-BA44-93F8-366BC76BECA9}"/>
              </a:ext>
            </a:extLst>
          </p:cNvPr>
          <p:cNvSpPr txBox="1"/>
          <p:nvPr/>
        </p:nvSpPr>
        <p:spPr>
          <a:xfrm>
            <a:off x="493776" y="4389120"/>
            <a:ext cx="4535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of 10 papers in the selection Top 10 Most Influential Papers published in the 50-year history of Management Science (2004)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9DFDB7-0AF9-2E49-88E7-2BF964DDF467}"/>
              </a:ext>
            </a:extLst>
          </p:cNvPr>
          <p:cNvSpPr/>
          <p:nvPr/>
        </p:nvSpPr>
        <p:spPr>
          <a:xfrm>
            <a:off x="402336" y="1705463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/>
              <a:t>A New Product Growth Model Consumer for Durables, Management Science, Vol. 15 (January 1969)</a:t>
            </a:r>
          </a:p>
        </p:txBody>
      </p:sp>
    </p:spTree>
    <p:extLst>
      <p:ext uri="{BB962C8B-B14F-4D97-AF65-F5344CB8AC3E}">
        <p14:creationId xmlns:p14="http://schemas.microsoft.com/office/powerpoint/2010/main" val="441771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22CEC-8DC1-1648-B3D5-76AC660D0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CA9AB0-5EA4-A042-B2A2-A408C7E6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input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53D1A-2D42-7F41-97C0-FD45F832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1835B-2402-C747-ABDF-9A45DF260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C6581-555E-B643-8AB3-456E15E1693C}"/>
              </a:ext>
            </a:extLst>
          </p:cNvPr>
          <p:cNvSpPr txBox="1"/>
          <p:nvPr/>
        </p:nvSpPr>
        <p:spPr>
          <a:xfrm>
            <a:off x="475488" y="1847088"/>
            <a:ext cx="2601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Rates of Innovation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EFA701-E1B5-B849-AB23-8679997D3E90}"/>
              </a:ext>
            </a:extLst>
          </p:cNvPr>
          <p:cNvSpPr txBox="1"/>
          <p:nvPr/>
        </p:nvSpPr>
        <p:spPr>
          <a:xfrm>
            <a:off x="475488" y="2615184"/>
            <a:ext cx="3895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people buy the product because of product features, marketing etc.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0176E75-8848-ED4D-976E-B758B1D18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886" y="1695450"/>
            <a:ext cx="40005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067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22CEC-8DC1-1648-B3D5-76AC660D0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CA9AB0-5EA4-A042-B2A2-A408C7E6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input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53D1A-2D42-7F41-97C0-FD45F832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1835B-2402-C747-ABDF-9A45DF260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C6581-555E-B643-8AB3-456E15E1693C}"/>
              </a:ext>
            </a:extLst>
          </p:cNvPr>
          <p:cNvSpPr txBox="1"/>
          <p:nvPr/>
        </p:nvSpPr>
        <p:spPr>
          <a:xfrm>
            <a:off x="475488" y="1847088"/>
            <a:ext cx="23967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Rates of Imitation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EFA701-E1B5-B849-AB23-8679997D3E90}"/>
              </a:ext>
            </a:extLst>
          </p:cNvPr>
          <p:cNvSpPr txBox="1"/>
          <p:nvPr/>
        </p:nvSpPr>
        <p:spPr>
          <a:xfrm>
            <a:off x="475488" y="2615184"/>
            <a:ext cx="3895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people buy the product because they learn about others experience (word of mouth, ratings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D908E7-5B12-3A4C-810B-16C5404AD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302" y="1774952"/>
            <a:ext cx="3884930" cy="310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091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22CEC-8DC1-1648-B3D5-76AC660D0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CA9AB0-5EA4-A042-B2A2-A408C7E6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input parameters (plus total market)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53D1A-2D42-7F41-97C0-FD45F832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1835B-2402-C747-ABDF-9A45DF260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C6581-555E-B643-8AB3-456E15E1693C}"/>
              </a:ext>
            </a:extLst>
          </p:cNvPr>
          <p:cNvSpPr txBox="1"/>
          <p:nvPr/>
        </p:nvSpPr>
        <p:spPr>
          <a:xfrm>
            <a:off x="609600" y="1847088"/>
            <a:ext cx="2000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Rates of Innovation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65E4CB-4938-9141-8B68-5940B26EE044}"/>
              </a:ext>
            </a:extLst>
          </p:cNvPr>
          <p:cNvSpPr txBox="1"/>
          <p:nvPr/>
        </p:nvSpPr>
        <p:spPr>
          <a:xfrm>
            <a:off x="609600" y="3773424"/>
            <a:ext cx="1847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Rates of Imitation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EFA701-E1B5-B849-AB23-8679997D3E90}"/>
              </a:ext>
            </a:extLst>
          </p:cNvPr>
          <p:cNvSpPr txBox="1"/>
          <p:nvPr/>
        </p:nvSpPr>
        <p:spPr>
          <a:xfrm>
            <a:off x="3072384" y="1847088"/>
            <a:ext cx="5522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people buy the product because of product features, marketing etc.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385AD8-8E0A-9342-A7C8-939ECE1BBF29}"/>
              </a:ext>
            </a:extLst>
          </p:cNvPr>
          <p:cNvSpPr txBox="1"/>
          <p:nvPr/>
        </p:nvSpPr>
        <p:spPr>
          <a:xfrm>
            <a:off x="3133344" y="3773424"/>
            <a:ext cx="5169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people buy the product because they learn about others experience (word of mouth, ratings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55715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254DE7-6DBC-F741-BE4D-0FF8B47B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49C27-01D9-314E-AF57-3BAF98639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Innovator Behavior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4D832-862D-EB46-94E6-A76837B94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11D51-7AB8-D342-94B6-E7D8F86FE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E3E837FA-E0FE-054D-9EB1-8B97014F0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160" y="1420622"/>
            <a:ext cx="3451352" cy="45549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F522E1-4E57-E445-9279-77CF0D362B4B}"/>
              </a:ext>
            </a:extLst>
          </p:cNvPr>
          <p:cNvSpPr txBox="1"/>
          <p:nvPr/>
        </p:nvSpPr>
        <p:spPr>
          <a:xfrm>
            <a:off x="384048" y="2944368"/>
            <a:ext cx="4480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Smaller total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Steep decline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“People enticed &amp; willing to take a chance”</a:t>
            </a:r>
          </a:p>
        </p:txBody>
      </p:sp>
    </p:spTree>
    <p:extLst>
      <p:ext uri="{BB962C8B-B14F-4D97-AF65-F5344CB8AC3E}">
        <p14:creationId xmlns:p14="http://schemas.microsoft.com/office/powerpoint/2010/main" val="1326512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8352299"/>
              </p:ext>
            </p:extLst>
          </p:nvPr>
        </p:nvGraphicFramePr>
        <p:xfrm>
          <a:off x="614363" y="1111250"/>
          <a:ext cx="7915275" cy="3169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Gompertz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Curves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Bass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684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254DE7-6DBC-F741-BE4D-0FF8B47B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49C27-01D9-314E-AF57-3BAF98639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Imitation Behavior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4D832-862D-EB46-94E6-A76837B94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11D51-7AB8-D342-94B6-E7D8F86FE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F522E1-4E57-E445-9279-77CF0D362B4B}"/>
              </a:ext>
            </a:extLst>
          </p:cNvPr>
          <p:cNvSpPr txBox="1"/>
          <p:nvPr/>
        </p:nvSpPr>
        <p:spPr>
          <a:xfrm>
            <a:off x="384048" y="2944368"/>
            <a:ext cx="44805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Larger total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Steep incline as they learn from innovators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“People eventually won over but total market is limited so a decline occurs eventually”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880A5FB-8B7A-7848-8FDF-D09D81489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723" y="1125030"/>
            <a:ext cx="3581789" cy="472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00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254DE7-6DBC-F741-BE4D-0FF8B47B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49C27-01D9-314E-AF57-3BAF98639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by Side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4D832-862D-EB46-94E6-A76837B94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11D51-7AB8-D342-94B6-E7D8F86FE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8D84B446-FC6E-6041-B9AF-DE9FE4489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9"/>
          <a:stretch/>
        </p:blipFill>
        <p:spPr>
          <a:xfrm>
            <a:off x="786384" y="1243584"/>
            <a:ext cx="6967728" cy="432650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6D038E9-8116-3745-A800-34D296548B8A}"/>
              </a:ext>
            </a:extLst>
          </p:cNvPr>
          <p:cNvSpPr/>
          <p:nvPr/>
        </p:nvSpPr>
        <p:spPr>
          <a:xfrm>
            <a:off x="410254" y="5943600"/>
            <a:ext cx="8449967" cy="3066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Total new customers is the sum of these two parties</a:t>
            </a:r>
          </a:p>
        </p:txBody>
      </p:sp>
    </p:spTree>
    <p:extLst>
      <p:ext uri="{BB962C8B-B14F-4D97-AF65-F5344CB8AC3E}">
        <p14:creationId xmlns:p14="http://schemas.microsoft.com/office/powerpoint/2010/main" val="2462444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385452-B60D-2D41-BFE9-73D78FA89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1B6CC0B-C794-8649-8A7A-62B2B947C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" y="383414"/>
            <a:ext cx="8515350" cy="591477"/>
          </a:xfrm>
        </p:spPr>
        <p:txBody>
          <a:bodyPr/>
          <a:lstStyle/>
          <a:p>
            <a:r>
              <a:rPr lang="en-US" dirty="0"/>
              <a:t>BASS Models Find analog adoption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DA898-EE09-034E-8A0E-F1427110C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916A4-43A6-9E45-AAEE-EBED198ED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0C9995C-CC2D-0843-B680-C7D9FD228B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2" r="13472"/>
          <a:stretch/>
        </p:blipFill>
        <p:spPr>
          <a:xfrm>
            <a:off x="237744" y="1274064"/>
            <a:ext cx="4498848" cy="4419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FC8A1B-A84F-EF4B-98B7-A99B4AB9D0AA}"/>
              </a:ext>
            </a:extLst>
          </p:cNvPr>
          <p:cNvSpPr/>
          <p:nvPr/>
        </p:nvSpPr>
        <p:spPr>
          <a:xfrm>
            <a:off x="410254" y="5943600"/>
            <a:ext cx="8449967" cy="3066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Takes some digging to get these for an analog product/service &amp; there are differences!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A214AF-37BC-D549-AEDA-9A33226B1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004" y="2848864"/>
            <a:ext cx="3878788" cy="23083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3245D0-4904-0F48-9779-7CA720E0B5BA}"/>
              </a:ext>
            </a:extLst>
          </p:cNvPr>
          <p:cNvSpPr txBox="1"/>
          <p:nvPr/>
        </p:nvSpPr>
        <p:spPr>
          <a:xfrm>
            <a:off x="7095744" y="2526792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0E4528-40A0-3E49-9E40-FD85FE8C6CC9}"/>
              </a:ext>
            </a:extLst>
          </p:cNvPr>
          <p:cNvSpPr txBox="1"/>
          <p:nvPr/>
        </p:nvSpPr>
        <p:spPr>
          <a:xfrm>
            <a:off x="7595616" y="2526792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2428574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7D6E1F-C958-9943-9489-8ECC64880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4AB0C-A993-8946-BE2C-46A53626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1355B-946B-C244-BF44-A99492693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2C53F-3E58-9E43-8395-A2F59A443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F7FC9C-FF8A-2249-9785-E237B7B57B5C}"/>
              </a:ext>
            </a:extLst>
          </p:cNvPr>
          <p:cNvSpPr txBox="1"/>
          <p:nvPr/>
        </p:nvSpPr>
        <p:spPr>
          <a:xfrm>
            <a:off x="603504" y="1664208"/>
            <a:ext cx="2519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B_newProdForecasting.R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3E6466-40AF-E14E-89E2-09E219711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547" y="1567688"/>
            <a:ext cx="4856389" cy="362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151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8805015"/>
              </p:ext>
            </p:extLst>
          </p:nvPr>
        </p:nvGraphicFramePr>
        <p:xfrm>
          <a:off x="614363" y="1111250"/>
          <a:ext cx="7915275" cy="3169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Gompertz</a:t>
                      </a:r>
                      <a:endParaRPr lang="en-US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Bass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SIR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2484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C7D9BC-0B48-9F46-A9B9-302ACE1F1FDB}"/>
              </a:ext>
            </a:extLst>
          </p:cNvPr>
          <p:cNvSpPr txBox="1"/>
          <p:nvPr/>
        </p:nvSpPr>
        <p:spPr>
          <a:xfrm>
            <a:off x="109728" y="4005072"/>
            <a:ext cx="2075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People have no immunity.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450C822-A290-EF43-BBAC-8C2FCE3C4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516" y="1313942"/>
            <a:ext cx="515620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825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56851C7-1B42-3449-A3B7-7E3E6360C992}"/>
              </a:ext>
            </a:extLst>
          </p:cNvPr>
          <p:cNvSpPr txBox="1"/>
          <p:nvPr/>
        </p:nvSpPr>
        <p:spPr>
          <a:xfrm>
            <a:off x="1298449" y="4078224"/>
            <a:ext cx="27432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At some rate, people become infected</a:t>
            </a:r>
          </a:p>
          <a:p>
            <a:r>
              <a:rPr lang="en-US" sz="1100" i="1" dirty="0"/>
              <a:t>For each infected person they may infect 1.2 people</a:t>
            </a:r>
          </a:p>
        </p:txBody>
      </p:sp>
    </p:spTree>
    <p:extLst>
      <p:ext uri="{BB962C8B-B14F-4D97-AF65-F5344CB8AC3E}">
        <p14:creationId xmlns:p14="http://schemas.microsoft.com/office/powerpoint/2010/main" val="31174847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007D78-95A1-FB46-B557-1A94C210AB4D}"/>
              </a:ext>
            </a:extLst>
          </p:cNvPr>
          <p:cNvSpPr txBox="1"/>
          <p:nvPr/>
        </p:nvSpPr>
        <p:spPr>
          <a:xfrm>
            <a:off x="4828033" y="4041648"/>
            <a:ext cx="2743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At some rate, people become recovered or removed.</a:t>
            </a:r>
          </a:p>
          <a:p>
            <a:r>
              <a:rPr lang="en-US" sz="1400" dirty="0"/>
              <a:t>The longer someone is infected the longer the rate of infection has a chance for more infections.</a:t>
            </a:r>
          </a:p>
        </p:txBody>
      </p:sp>
    </p:spTree>
    <p:extLst>
      <p:ext uri="{BB962C8B-B14F-4D97-AF65-F5344CB8AC3E}">
        <p14:creationId xmlns:p14="http://schemas.microsoft.com/office/powerpoint/2010/main" val="3335529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9814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2 input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4416D6-53CA-2A44-95E5-8EDCF2BE7C7C}"/>
              </a:ext>
            </a:extLst>
          </p:cNvPr>
          <p:cNvSpPr txBox="1"/>
          <p:nvPr/>
        </p:nvSpPr>
        <p:spPr>
          <a:xfrm>
            <a:off x="2322576" y="3121152"/>
            <a:ext cx="6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4C0A76-D5BA-D648-B43D-57AECFD432BC}"/>
              </a:ext>
            </a:extLst>
          </p:cNvPr>
          <p:cNvSpPr txBox="1"/>
          <p:nvPr/>
        </p:nvSpPr>
        <p:spPr>
          <a:xfrm>
            <a:off x="5510784" y="3121152"/>
            <a:ext cx="87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</a:t>
            </a:r>
          </a:p>
        </p:txBody>
      </p:sp>
    </p:spTree>
    <p:extLst>
      <p:ext uri="{BB962C8B-B14F-4D97-AF65-F5344CB8AC3E}">
        <p14:creationId xmlns:p14="http://schemas.microsoft.com/office/powerpoint/2010/main" val="831451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85750" y="365126"/>
            <a:ext cx="8643938" cy="591477"/>
          </a:xfrm>
        </p:spPr>
        <p:txBody>
          <a:bodyPr/>
          <a:lstStyle/>
          <a:p>
            <a:r>
              <a:rPr lang="en-US" sz="2800" dirty="0"/>
              <a:t>Growth Models are a form of time series forecasting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1EA26342-25F5-7349-AB5B-E09DA829DE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Kwartler CSCI 96</a:t>
            </a:r>
          </a:p>
        </p:txBody>
      </p:sp>
      <p:pic>
        <p:nvPicPr>
          <p:cNvPr id="10" name="Picture 25">
            <a:extLst>
              <a:ext uri="{FF2B5EF4-FFF2-40B4-BE49-F238E27FC236}">
                <a16:creationId xmlns:a16="http://schemas.microsoft.com/office/drawing/2014/main" id="{7EE5CB59-0EF0-7640-A1AA-2A8E3746D8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2" t="8288" r="3645" b="2832"/>
          <a:stretch/>
        </p:blipFill>
        <p:spPr bwMode="auto">
          <a:xfrm>
            <a:off x="229892" y="1383869"/>
            <a:ext cx="4419600" cy="433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43DDDF-B256-CE48-90F6-D48A5D65D449}"/>
              </a:ext>
            </a:extLst>
          </p:cNvPr>
          <p:cNvSpPr txBox="1"/>
          <p:nvPr/>
        </p:nvSpPr>
        <p:spPr>
          <a:xfrm>
            <a:off x="5083445" y="2154265"/>
            <a:ext cx="34716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Holt Winters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Series Decomposition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Book Chapter 17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Regression Based Forecasting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049CD4-3AB5-314F-B791-601AA002A86A}"/>
              </a:ext>
            </a:extLst>
          </p:cNvPr>
          <p:cNvSpPr/>
          <p:nvPr/>
        </p:nvSpPr>
        <p:spPr>
          <a:xfrm>
            <a:off x="5005953" y="1317356"/>
            <a:ext cx="3502616" cy="573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Based Methods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9ADD3A-8BE0-354D-86D1-ECFA696EF7C9}"/>
              </a:ext>
            </a:extLst>
          </p:cNvPr>
          <p:cNvSpPr/>
          <p:nvPr/>
        </p:nvSpPr>
        <p:spPr>
          <a:xfrm>
            <a:off x="4956875" y="3840995"/>
            <a:ext cx="3502616" cy="573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Driven Methods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7C9650-EA0D-5244-A01F-FF36D2823F45}"/>
              </a:ext>
            </a:extLst>
          </p:cNvPr>
          <p:cNvSpPr txBox="1"/>
          <p:nvPr/>
        </p:nvSpPr>
        <p:spPr>
          <a:xfrm>
            <a:off x="4974956" y="4662405"/>
            <a:ext cx="33941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Forecasted value at period “n” is equal to some interactions of  x-variable inputs</a:t>
            </a:r>
          </a:p>
        </p:txBody>
      </p:sp>
    </p:spTree>
    <p:extLst>
      <p:ext uri="{BB962C8B-B14F-4D97-AF65-F5344CB8AC3E}">
        <p14:creationId xmlns:p14="http://schemas.microsoft.com/office/powerpoint/2010/main" val="3072869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has 3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3026664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3026664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3026664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3465576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94416D6-53CA-2A44-95E5-8EDCF2BE7C7C}"/>
              </a:ext>
            </a:extLst>
          </p:cNvPr>
          <p:cNvSpPr txBox="1"/>
          <p:nvPr/>
        </p:nvSpPr>
        <p:spPr>
          <a:xfrm>
            <a:off x="2322576" y="3121152"/>
            <a:ext cx="6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4C0A76-D5BA-D648-B43D-57AECFD432BC}"/>
              </a:ext>
            </a:extLst>
          </p:cNvPr>
          <p:cNvSpPr txBox="1"/>
          <p:nvPr/>
        </p:nvSpPr>
        <p:spPr>
          <a:xfrm>
            <a:off x="5510784" y="3121152"/>
            <a:ext cx="87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381E15-50DD-5242-B0D0-0C779E0BECA5}"/>
              </a:ext>
            </a:extLst>
          </p:cNvPr>
          <p:cNvSpPr txBox="1"/>
          <p:nvPr/>
        </p:nvSpPr>
        <p:spPr>
          <a:xfrm>
            <a:off x="597408" y="4791456"/>
            <a:ext cx="387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 – rate of infection for the disease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BC2F34-162E-C44B-BFAB-092CDB05DF3B}"/>
              </a:ext>
            </a:extLst>
          </p:cNvPr>
          <p:cNvSpPr txBox="1"/>
          <p:nvPr/>
        </p:nvSpPr>
        <p:spPr>
          <a:xfrm>
            <a:off x="597408" y="5254752"/>
            <a:ext cx="2625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 – rate of recovery</a:t>
            </a:r>
          </a:p>
        </p:txBody>
      </p:sp>
    </p:spTree>
    <p:extLst>
      <p:ext uri="{BB962C8B-B14F-4D97-AF65-F5344CB8AC3E}">
        <p14:creationId xmlns:p14="http://schemas.microsoft.com/office/powerpoint/2010/main" val="1083695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Assumptions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2350008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2350008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2350008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BC2F34-162E-C44B-BFAB-092CDB05DF3B}"/>
              </a:ext>
            </a:extLst>
          </p:cNvPr>
          <p:cNvSpPr txBox="1"/>
          <p:nvPr/>
        </p:nvSpPr>
        <p:spPr>
          <a:xfrm>
            <a:off x="359665" y="3883152"/>
            <a:ext cx="84551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one joins the susceptible group, since we are ignoring births and immigration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on is re-infected (next slide)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Everyone in population has the same probability of infection (for example does not account for elderly)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Population is homogeneous (for example no social circles for immigrant or affluent communities…all the same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1718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 Assumptions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77FCF7-508A-BA40-97BA-0F950899410A}"/>
              </a:ext>
            </a:extLst>
          </p:cNvPr>
          <p:cNvSpPr/>
          <p:nvPr/>
        </p:nvSpPr>
        <p:spPr>
          <a:xfrm>
            <a:off x="146304" y="2350008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163221-43A1-A445-8B2E-1EB55D4B0912}"/>
              </a:ext>
            </a:extLst>
          </p:cNvPr>
          <p:cNvSpPr/>
          <p:nvPr/>
        </p:nvSpPr>
        <p:spPr>
          <a:xfrm>
            <a:off x="3334512" y="2350008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89F3B-147A-5744-8B42-33D9FFB1906C}"/>
              </a:ext>
            </a:extLst>
          </p:cNvPr>
          <p:cNvSpPr/>
          <p:nvPr/>
        </p:nvSpPr>
        <p:spPr>
          <a:xfrm>
            <a:off x="6522720" y="2350008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8E4DC2-6B6E-DA48-9784-7C585FF27C4A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121408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B1AF98-069C-F841-A069-8F12DF2F61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309616" y="2788920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BC2F34-162E-C44B-BFAB-092CDB05DF3B}"/>
              </a:ext>
            </a:extLst>
          </p:cNvPr>
          <p:cNvSpPr txBox="1"/>
          <p:nvPr/>
        </p:nvSpPr>
        <p:spPr>
          <a:xfrm>
            <a:off x="359665" y="3883152"/>
            <a:ext cx="84551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Similar Models:</a:t>
            </a:r>
          </a:p>
          <a:p>
            <a:r>
              <a:rPr lang="en-US" dirty="0"/>
              <a:t>No/Limited Immunity</a:t>
            </a:r>
          </a:p>
          <a:p>
            <a:r>
              <a:rPr lang="en-US" dirty="0"/>
              <a:t>SIRS (Susceptible - Infectious - Recovered - Susceptible)</a:t>
            </a:r>
          </a:p>
          <a:p>
            <a:endParaRPr lang="en-US" dirty="0"/>
          </a:p>
          <a:p>
            <a:r>
              <a:rPr lang="en-US" dirty="0"/>
              <a:t>Not complete infection</a:t>
            </a:r>
          </a:p>
          <a:p>
            <a:r>
              <a:rPr lang="en-US" dirty="0"/>
              <a:t>SEIR (Susceptible – Exposed – Infectious – Recovered)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004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785A4-3456-4847-84B4-2385F177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7E67EA-AC1D-4642-8A87-AB23F62DA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can be more states of nature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A9F96-1B83-B740-9558-6B189C9F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D8A13-B62D-FD47-B2E0-1B2199CB3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0CF67373-F386-494B-B0F4-37254A071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96" y="1231646"/>
            <a:ext cx="6781800" cy="22733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B8380C-8A88-A44B-8199-814DCEDCF75F}"/>
              </a:ext>
            </a:extLst>
          </p:cNvPr>
          <p:cNvSpPr txBox="1"/>
          <p:nvPr/>
        </p:nvSpPr>
        <p:spPr>
          <a:xfrm>
            <a:off x="3456432" y="3858768"/>
            <a:ext cx="267611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Susceptible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Exposed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Infected – not hospitalized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Infected – hospitalized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Infected – ICU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Recovered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Dead</a:t>
            </a:r>
          </a:p>
        </p:txBody>
      </p:sp>
    </p:spTree>
    <p:extLst>
      <p:ext uri="{BB962C8B-B14F-4D97-AF65-F5344CB8AC3E}">
        <p14:creationId xmlns:p14="http://schemas.microsoft.com/office/powerpoint/2010/main" val="4405653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BA90-FA2A-6D40-A8C7-D5C4DBC19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446D6D-340C-C045-8456-5197727E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2800" dirty="0"/>
              <a:t>We will build the SIR model w/beta, gamma &amp; total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25EC4-7984-C344-A6D9-0AF61533E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F0394-F273-7545-8DD3-1D4E859F0E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6EEC2B-3339-D340-9B70-BC9BE6D67482}"/>
              </a:ext>
            </a:extLst>
          </p:cNvPr>
          <p:cNvSpPr/>
          <p:nvPr/>
        </p:nvSpPr>
        <p:spPr>
          <a:xfrm>
            <a:off x="146304" y="1691640"/>
            <a:ext cx="1975104" cy="8778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Susceptible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3B1189-1F81-2042-9179-80DCB653C791}"/>
              </a:ext>
            </a:extLst>
          </p:cNvPr>
          <p:cNvSpPr/>
          <p:nvPr/>
        </p:nvSpPr>
        <p:spPr>
          <a:xfrm>
            <a:off x="3334512" y="1691640"/>
            <a:ext cx="1975104" cy="8778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Infected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B8432E-EC76-A74B-B07F-6BA7F32A16CB}"/>
              </a:ext>
            </a:extLst>
          </p:cNvPr>
          <p:cNvSpPr/>
          <p:nvPr/>
        </p:nvSpPr>
        <p:spPr>
          <a:xfrm>
            <a:off x="6522720" y="1691640"/>
            <a:ext cx="1975104" cy="877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Recovered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5C58169-2BE4-3B4F-9E57-BCE4AA2020BA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121408" y="2130552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5264ADC-D093-244A-8ED8-FC1B18F7B05E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309616" y="2130552"/>
            <a:ext cx="1213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CE14683-F092-D745-94AD-3497432BD2EC}"/>
              </a:ext>
            </a:extLst>
          </p:cNvPr>
          <p:cNvSpPr txBox="1"/>
          <p:nvPr/>
        </p:nvSpPr>
        <p:spPr>
          <a:xfrm>
            <a:off x="2322576" y="1786128"/>
            <a:ext cx="6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251B8D-5E2E-A34C-AEBB-4363D483F03D}"/>
              </a:ext>
            </a:extLst>
          </p:cNvPr>
          <p:cNvSpPr txBox="1"/>
          <p:nvPr/>
        </p:nvSpPr>
        <p:spPr>
          <a:xfrm>
            <a:off x="5510784" y="1786128"/>
            <a:ext cx="87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6F6F06-B81A-4C49-B579-33B89908D40A}"/>
              </a:ext>
            </a:extLst>
          </p:cNvPr>
          <p:cNvSpPr txBox="1"/>
          <p:nvPr/>
        </p:nvSpPr>
        <p:spPr>
          <a:xfrm>
            <a:off x="597408" y="3456432"/>
            <a:ext cx="387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Beta – rate of infection for the disease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0533A1-75A7-C54D-8D13-C0DB0BAF299C}"/>
              </a:ext>
            </a:extLst>
          </p:cNvPr>
          <p:cNvSpPr txBox="1"/>
          <p:nvPr/>
        </p:nvSpPr>
        <p:spPr>
          <a:xfrm>
            <a:off x="597408" y="3919728"/>
            <a:ext cx="2625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 – rate of recovery</a:t>
            </a:r>
          </a:p>
        </p:txBody>
      </p:sp>
    </p:spTree>
    <p:extLst>
      <p:ext uri="{BB962C8B-B14F-4D97-AF65-F5344CB8AC3E}">
        <p14:creationId xmlns:p14="http://schemas.microsoft.com/office/powerpoint/2010/main" val="7711473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7D6E1F-C958-9943-9489-8ECC64880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4AB0C-A993-8946-BE2C-46A53626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1355B-946B-C244-BF44-A99492693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2C53F-3E58-9E43-8395-A2F59A443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F7FC9C-FF8A-2249-9785-E237B7B57B5C}"/>
              </a:ext>
            </a:extLst>
          </p:cNvPr>
          <p:cNvSpPr txBox="1"/>
          <p:nvPr/>
        </p:nvSpPr>
        <p:spPr>
          <a:xfrm>
            <a:off x="603504" y="1664208"/>
            <a:ext cx="89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C_SIR.R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E3486F-8953-4949-BFDE-EAC4E529A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072" y="1331976"/>
            <a:ext cx="4840224" cy="484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746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5FA0B5-4C09-B74B-9C28-00E30AAB0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640ACD-6444-DE48-AFF1-0D1F3F1D2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A76C4-F824-A345-BB7F-DFA787131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44E7A-686D-3C4F-A82A-EFAA4CDE99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thankYouVid.mp4" descr="thankYouVid.mp4">
            <a:hlinkClick r:id="" action="ppaction://media"/>
            <a:extLst>
              <a:ext uri="{FF2B5EF4-FFF2-40B4-BE49-F238E27FC236}">
                <a16:creationId xmlns:a16="http://schemas.microsoft.com/office/drawing/2014/main" id="{3F0C127F-C88E-7747-82F1-4AE322323B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46618" y="2481580"/>
            <a:ext cx="4233806" cy="2383028"/>
          </a:xfrm>
          <a:prstGeom prst="rect">
            <a:avLst/>
          </a:prstGeom>
        </p:spPr>
      </p:pic>
      <p:pic>
        <p:nvPicPr>
          <p:cNvPr id="10" name="Picture 9" descr="A person sitting at a table&#10;&#10;Description automatically generated">
            <a:extLst>
              <a:ext uri="{FF2B5EF4-FFF2-40B4-BE49-F238E27FC236}">
                <a16:creationId xmlns:a16="http://schemas.microsoft.com/office/drawing/2014/main" id="{62161D7B-1419-8646-9E14-B72A5122F1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62658" y="2596896"/>
            <a:ext cx="3022146" cy="2256536"/>
          </a:xfrm>
          <a:prstGeom prst="rect">
            <a:avLst/>
          </a:prstGeom>
        </p:spPr>
      </p:pic>
      <p:sp>
        <p:nvSpPr>
          <p:cNvPr id="12" name="Oval Callout 11">
            <a:extLst>
              <a:ext uri="{FF2B5EF4-FFF2-40B4-BE49-F238E27FC236}">
                <a16:creationId xmlns:a16="http://schemas.microsoft.com/office/drawing/2014/main" id="{ABC37922-9BB6-F64E-95A4-7DEDA9FF5E9B}"/>
              </a:ext>
            </a:extLst>
          </p:cNvPr>
          <p:cNvSpPr/>
          <p:nvPr/>
        </p:nvSpPr>
        <p:spPr>
          <a:xfrm>
            <a:off x="2267712" y="1426464"/>
            <a:ext cx="3931920" cy="914400"/>
          </a:xfrm>
          <a:prstGeom prst="wedgeEllipseCallout">
            <a:avLst>
              <a:gd name="adj1" fmla="val -44977"/>
              <a:gd name="adj2" fmla="val 176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Ring….Ring…Ring…”Dale the semester is over”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7F6907-F801-F24C-830E-08EF87E48246}"/>
              </a:ext>
            </a:extLst>
          </p:cNvPr>
          <p:cNvSpPr txBox="1"/>
          <p:nvPr/>
        </p:nvSpPr>
        <p:spPr>
          <a:xfrm>
            <a:off x="493776" y="4901184"/>
            <a:ext cx="2462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Every student in CSCI-96</a:t>
            </a:r>
          </a:p>
        </p:txBody>
      </p:sp>
    </p:spTree>
    <p:extLst>
      <p:ext uri="{BB962C8B-B14F-4D97-AF65-F5344CB8AC3E}">
        <p14:creationId xmlns:p14="http://schemas.microsoft.com/office/powerpoint/2010/main" val="188613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2AD31-9623-7048-BB1F-577CB081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54EBB-8142-9D44-BF94-53E1D419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Based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09D0-6E1C-6448-AD1E-83FE76C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6451-7603-C24D-9BDB-1C5C07A6E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24EFA-6D1C-6A44-8DAC-AA0C40D35E26}"/>
              </a:ext>
            </a:extLst>
          </p:cNvPr>
          <p:cNvSpPr/>
          <p:nvPr/>
        </p:nvSpPr>
        <p:spPr>
          <a:xfrm>
            <a:off x="697417" y="1517542"/>
            <a:ext cx="7485687" cy="4184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Model Based approaches do not have x-variable inputs.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F7CE14-14F1-5341-92FA-A60469B39425}"/>
              </a:ext>
            </a:extLst>
          </p:cNvPr>
          <p:cNvSpPr txBox="1"/>
          <p:nvPr/>
        </p:nvSpPr>
        <p:spPr>
          <a:xfrm>
            <a:off x="728421" y="2185260"/>
            <a:ext cx="7330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statistical, mathematical or other scientific model to approximate a data series.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DB0906-66BC-8045-823D-823E2034CC5E}"/>
              </a:ext>
            </a:extLst>
          </p:cNvPr>
          <p:cNvSpPr txBox="1"/>
          <p:nvPr/>
        </p:nvSpPr>
        <p:spPr>
          <a:xfrm>
            <a:off x="710340" y="3391545"/>
            <a:ext cx="7209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Parameters of the model are learned in training then used to generate forecasts or more specifically the behavior of the phenomena.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94DC52-1ABA-DF42-881B-8FF87C9344C9}"/>
              </a:ext>
            </a:extLst>
          </p:cNvPr>
          <p:cNvSpPr txBox="1"/>
          <p:nvPr/>
        </p:nvSpPr>
        <p:spPr>
          <a:xfrm>
            <a:off x="645764" y="4675321"/>
            <a:ext cx="7209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</a:rPr>
              <a:t>Can be used with few data points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0118C9-D0F8-BE49-A9DA-330E36C6D38E}"/>
              </a:ext>
            </a:extLst>
          </p:cNvPr>
          <p:cNvSpPr/>
          <p:nvPr/>
        </p:nvSpPr>
        <p:spPr>
          <a:xfrm>
            <a:off x="601844" y="5343040"/>
            <a:ext cx="7485687" cy="4184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Remember how we only had the time series to get level, trend &amp; seasonality?</a:t>
            </a:r>
          </a:p>
        </p:txBody>
      </p:sp>
    </p:spTree>
    <p:extLst>
      <p:ext uri="{BB962C8B-B14F-4D97-AF65-F5344CB8AC3E}">
        <p14:creationId xmlns:p14="http://schemas.microsoft.com/office/powerpoint/2010/main" val="2262272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2AD31-9623-7048-BB1F-577CB081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54EBB-8142-9D44-BF94-53E1D419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model vs data driven forecasting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09D0-6E1C-6448-AD1E-83FE76C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6451-7603-C24D-9BDB-1C5C07A6E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24EFA-6D1C-6A44-8DAC-AA0C40D35E26}"/>
              </a:ext>
            </a:extLst>
          </p:cNvPr>
          <p:cNvSpPr/>
          <p:nvPr/>
        </p:nvSpPr>
        <p:spPr>
          <a:xfrm>
            <a:off x="588929" y="5191932"/>
            <a:ext cx="8028129" cy="8201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driven works when there is historical pattern, &amp; data can be trusted.  Model based approaches work when there is no/limited/lots of noise in the data.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F7CE14-14F1-5341-92FA-A60469B39425}"/>
              </a:ext>
            </a:extLst>
          </p:cNvPr>
          <p:cNvSpPr txBox="1"/>
          <p:nvPr/>
        </p:nvSpPr>
        <p:spPr>
          <a:xfrm>
            <a:off x="185980" y="1565327"/>
            <a:ext cx="51299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Driven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Needs trustworthy historical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Variables are engineered as inputs i.e. month dummy variables lagged x days as inputs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Apply a machine learning method like XGB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B0B91-3201-C541-ACF8-FB84976B3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790" y="1508932"/>
            <a:ext cx="3156058" cy="315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534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2AD31-9623-7048-BB1F-577CB081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754EBB-8142-9D44-BF94-53E1D419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model vs data driven forecasting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109D0-6E1C-6448-AD1E-83FE76CF6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D6451-7603-C24D-9BDB-1C5C07A6E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824EFA-6D1C-6A44-8DAC-AA0C40D35E26}"/>
              </a:ext>
            </a:extLst>
          </p:cNvPr>
          <p:cNvSpPr/>
          <p:nvPr/>
        </p:nvSpPr>
        <p:spPr>
          <a:xfrm>
            <a:off x="588929" y="5191932"/>
            <a:ext cx="8028129" cy="8201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driven works when there is historical pattern, &amp; data can be trusted.  Model based approaches work when there is no/limited/lots of noise in the data.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B0B91-3201-C541-ACF8-FB84976B3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790" y="1508932"/>
            <a:ext cx="3156058" cy="31560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843C8E9-3322-C149-9AB9-22335F0665B6}"/>
              </a:ext>
            </a:extLst>
          </p:cNvPr>
          <p:cNvSpPr txBox="1"/>
          <p:nvPr/>
        </p:nvSpPr>
        <p:spPr>
          <a:xfrm>
            <a:off x="184198" y="1756205"/>
            <a:ext cx="51299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Driven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Needs fewer data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Lots of variability that is not easily quantifiable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Assumptions can be made for curve parameters</a:t>
            </a:r>
          </a:p>
        </p:txBody>
      </p:sp>
    </p:spTree>
    <p:extLst>
      <p:ext uri="{BB962C8B-B14F-4D97-AF65-F5344CB8AC3E}">
        <p14:creationId xmlns:p14="http://schemas.microsoft.com/office/powerpoint/2010/main" val="2076894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3A780-4775-C747-AC06-AC81C9636475}"/>
              </a:ext>
            </a:extLst>
          </p:cNvPr>
          <p:cNvSpPr txBox="1"/>
          <p:nvPr/>
        </p:nvSpPr>
        <p:spPr>
          <a:xfrm>
            <a:off x="283779" y="2220532"/>
            <a:ext cx="34526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Product Forecasting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Tumor Growth Modeling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Assumes the population doesn’t change (no natural birth/death rates)</a:t>
            </a: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E3434F-F80B-5145-9EC3-922C837524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36" t="15846" r="4150" b="16983"/>
          <a:stretch/>
        </p:blipFill>
        <p:spPr>
          <a:xfrm>
            <a:off x="3950161" y="1671143"/>
            <a:ext cx="4705107" cy="340535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61CBF2-C046-5D4D-B138-777F44ECF192}"/>
              </a:ext>
            </a:extLst>
          </p:cNvPr>
          <p:cNvSpPr/>
          <p:nvPr/>
        </p:nvSpPr>
        <p:spPr>
          <a:xfrm>
            <a:off x="336681" y="1671145"/>
            <a:ext cx="3399747" cy="3837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Gompertz</a:t>
            </a:r>
            <a:r>
              <a:rPr lang="en-US" dirty="0">
                <a:solidFill>
                  <a:schemeClr val="bg1"/>
                </a:solidFill>
              </a:rPr>
              <a:t> Specifics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6C51D-83FF-EA44-B0E4-1BB06703A7B3}"/>
              </a:ext>
            </a:extLst>
          </p:cNvPr>
          <p:cNvSpPr/>
          <p:nvPr/>
        </p:nvSpPr>
        <p:spPr>
          <a:xfrm>
            <a:off x="410254" y="5454869"/>
            <a:ext cx="8449967" cy="63075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Can help with planning on completely new item forecasting with only a few starting points &amp; an upper limit to the population (market size potential)</a:t>
            </a:r>
          </a:p>
        </p:txBody>
      </p:sp>
    </p:spTree>
    <p:extLst>
      <p:ext uri="{BB962C8B-B14F-4D97-AF65-F5344CB8AC3E}">
        <p14:creationId xmlns:p14="http://schemas.microsoft.com/office/powerpoint/2010/main" val="4014284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3A780-4775-C747-AC06-AC81C9636475}"/>
              </a:ext>
            </a:extLst>
          </p:cNvPr>
          <p:cNvSpPr txBox="1"/>
          <p:nvPr/>
        </p:nvSpPr>
        <p:spPr>
          <a:xfrm>
            <a:off x="3304280" y="2898450"/>
            <a:ext cx="2019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Double exponential</a:t>
            </a:r>
          </a:p>
        </p:txBody>
      </p:sp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D14B768-8882-5E4E-BE47-19F1BAAFF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553" y="1412546"/>
            <a:ext cx="4638789" cy="13621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A74F2C0-A383-BC45-9B6D-18E7D809077D}"/>
              </a:ext>
            </a:extLst>
          </p:cNvPr>
          <p:cNvSpPr txBox="1"/>
          <p:nvPr/>
        </p:nvSpPr>
        <p:spPr>
          <a:xfrm>
            <a:off x="725213" y="4351283"/>
            <a:ext cx="26500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Where:</a:t>
            </a:r>
          </a:p>
          <a:p>
            <a:r>
              <a:rPr lang="en-US" dirty="0"/>
              <a:t>a = asymptote</a:t>
            </a:r>
          </a:p>
          <a:p>
            <a:r>
              <a:rPr lang="en-US" dirty="0"/>
              <a:t>b = displacement on x-axis</a:t>
            </a:r>
          </a:p>
          <a:p>
            <a:r>
              <a:rPr lang="en-US" dirty="0"/>
              <a:t>c = maximum growth rate </a:t>
            </a:r>
          </a:p>
          <a:p>
            <a:r>
              <a:rPr lang="en-US" dirty="0"/>
              <a:t>e = 2.71828</a:t>
            </a:r>
          </a:p>
        </p:txBody>
      </p:sp>
    </p:spTree>
    <p:extLst>
      <p:ext uri="{BB962C8B-B14F-4D97-AF65-F5344CB8AC3E}">
        <p14:creationId xmlns:p14="http://schemas.microsoft.com/office/powerpoint/2010/main" val="373462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A71E-9717-054B-AC28-695E09E10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6BC739-46BB-0B4B-A294-F0A4D0EB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Gompertz</a:t>
            </a:r>
            <a:r>
              <a:rPr lang="en-US" dirty="0"/>
              <a:t> Growth Curves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2CAC-1116-374A-95A9-575883BD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5F994-0D07-2941-840D-550D734EF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Kwartler CSCI S-96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B3A780-4775-C747-AC06-AC81C9636475}"/>
              </a:ext>
            </a:extLst>
          </p:cNvPr>
          <p:cNvSpPr txBox="1"/>
          <p:nvPr/>
        </p:nvSpPr>
        <p:spPr>
          <a:xfrm>
            <a:off x="3304280" y="2898450"/>
            <a:ext cx="2019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Double exponential</a:t>
            </a:r>
          </a:p>
        </p:txBody>
      </p:sp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D14B768-8882-5E4E-BE47-19F1BAAFF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553" y="1412546"/>
            <a:ext cx="4638789" cy="13621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A74F2C0-A383-BC45-9B6D-18E7D809077D}"/>
              </a:ext>
            </a:extLst>
          </p:cNvPr>
          <p:cNvSpPr txBox="1"/>
          <p:nvPr/>
        </p:nvSpPr>
        <p:spPr>
          <a:xfrm>
            <a:off x="725213" y="4395952"/>
            <a:ext cx="265008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Where:</a:t>
            </a:r>
          </a:p>
          <a:p>
            <a:r>
              <a:rPr lang="en-US" dirty="0"/>
              <a:t>a = asymptote</a:t>
            </a:r>
          </a:p>
          <a:p>
            <a:r>
              <a:rPr lang="en-US" dirty="0"/>
              <a:t>b = displacement on x-axis</a:t>
            </a:r>
          </a:p>
          <a:p>
            <a:r>
              <a:rPr lang="en-US" dirty="0"/>
              <a:t>c = growth rate </a:t>
            </a:r>
          </a:p>
          <a:p>
            <a:r>
              <a:rPr lang="en-US" dirty="0"/>
              <a:t>e = 2.71828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A3DC8B-2165-2D4E-A798-5754C75BEF5A}"/>
              </a:ext>
            </a:extLst>
          </p:cNvPr>
          <p:cNvSpPr txBox="1"/>
          <p:nvPr/>
        </p:nvSpPr>
        <p:spPr>
          <a:xfrm>
            <a:off x="5433847" y="4395952"/>
            <a:ext cx="338323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Biz:</a:t>
            </a:r>
          </a:p>
          <a:p>
            <a:r>
              <a:rPr lang="en-US" dirty="0"/>
              <a:t>a = market potential</a:t>
            </a:r>
          </a:p>
          <a:p>
            <a:r>
              <a:rPr lang="en-US" dirty="0"/>
              <a:t>b = how stretched out is the curve</a:t>
            </a:r>
          </a:p>
          <a:p>
            <a:r>
              <a:rPr lang="en-US" dirty="0"/>
              <a:t>c = slope</a:t>
            </a:r>
          </a:p>
          <a:p>
            <a:r>
              <a:rPr lang="en-US" dirty="0"/>
              <a:t>e = 2.71828</a:t>
            </a:r>
          </a:p>
        </p:txBody>
      </p:sp>
    </p:spTree>
    <p:extLst>
      <p:ext uri="{BB962C8B-B14F-4D97-AF65-F5344CB8AC3E}">
        <p14:creationId xmlns:p14="http://schemas.microsoft.com/office/powerpoint/2010/main" val="3463228462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9724</TotalTime>
  <Words>1150</Words>
  <Application>Microsoft Macintosh PowerPoint</Application>
  <PresentationFormat>On-screen Show (4:3)</PresentationFormat>
  <Paragraphs>302</Paragraphs>
  <Slides>36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Rockwell</vt:lpstr>
      <vt:lpstr>2_Office Theme</vt:lpstr>
      <vt:lpstr>Growth Models</vt:lpstr>
      <vt:lpstr>Agenda</vt:lpstr>
      <vt:lpstr>Growth Models are a form of time series forecasting</vt:lpstr>
      <vt:lpstr>Model Based</vt:lpstr>
      <vt:lpstr>When to use model vs data driven forecasting</vt:lpstr>
      <vt:lpstr>When to use model vs data driven forecasting</vt:lpstr>
      <vt:lpstr>Gompertz Growth Curves</vt:lpstr>
      <vt:lpstr>Gompertz Growth Curves</vt:lpstr>
      <vt:lpstr>Gompertz Growth Curves</vt:lpstr>
      <vt:lpstr>Gompertz Growth Curves</vt:lpstr>
      <vt:lpstr>Gompertz Growth Curves</vt:lpstr>
      <vt:lpstr>Gompertz Growth Curves</vt:lpstr>
      <vt:lpstr>Let’s practice </vt:lpstr>
      <vt:lpstr>Agenda</vt:lpstr>
      <vt:lpstr>Not a meme…really Frank Bass (1926-2006</vt:lpstr>
      <vt:lpstr>Two input parameters</vt:lpstr>
      <vt:lpstr>Two input parameters</vt:lpstr>
      <vt:lpstr>Two input parameters (plus total market)</vt:lpstr>
      <vt:lpstr>Innovator Behavior</vt:lpstr>
      <vt:lpstr>Imitation Behavior</vt:lpstr>
      <vt:lpstr>Side by Side</vt:lpstr>
      <vt:lpstr>BASS Models Find analog adoption parameters</vt:lpstr>
      <vt:lpstr>Let’s Practice</vt:lpstr>
      <vt:lpstr>Agenda</vt:lpstr>
      <vt:lpstr>SIR has 3 states of nature</vt:lpstr>
      <vt:lpstr>SIR has 3 states of nature</vt:lpstr>
      <vt:lpstr>SIR has 3 states of nature</vt:lpstr>
      <vt:lpstr>SIR has 3 states of nature</vt:lpstr>
      <vt:lpstr>SIR has 2 input parameters</vt:lpstr>
      <vt:lpstr>SIR has 3 states of nature</vt:lpstr>
      <vt:lpstr>SIR Assumptions</vt:lpstr>
      <vt:lpstr>SIR Assumptions</vt:lpstr>
      <vt:lpstr>There can be more states of nature</vt:lpstr>
      <vt:lpstr>We will build the SIR model w/beta, gamma &amp; total population</vt:lpstr>
      <vt:lpstr>Let’s Practice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Ethics With a Strong Data Focus</dc:title>
  <dc:creator>Edward Kwartler</dc:creator>
  <cp:lastModifiedBy>Edward Kwartler</cp:lastModifiedBy>
  <cp:revision>55</cp:revision>
  <dcterms:created xsi:type="dcterms:W3CDTF">2018-06-21T02:33:00Z</dcterms:created>
  <dcterms:modified xsi:type="dcterms:W3CDTF">2020-05-04T21:45:45Z</dcterms:modified>
</cp:coreProperties>
</file>

<file path=docProps/thumbnail.jpeg>
</file>